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56" r:id="rId2"/>
    <p:sldId id="408" r:id="rId3"/>
    <p:sldId id="327" r:id="rId4"/>
    <p:sldId id="319" r:id="rId5"/>
    <p:sldId id="329" r:id="rId6"/>
    <p:sldId id="320" r:id="rId7"/>
    <p:sldId id="321" r:id="rId8"/>
    <p:sldId id="322" r:id="rId9"/>
    <p:sldId id="323" r:id="rId10"/>
    <p:sldId id="324" r:id="rId11"/>
    <p:sldId id="412" r:id="rId12"/>
    <p:sldId id="314" r:id="rId13"/>
    <p:sldId id="315" r:id="rId14"/>
    <p:sldId id="317" r:id="rId15"/>
    <p:sldId id="328" r:id="rId16"/>
    <p:sldId id="331" r:id="rId17"/>
    <p:sldId id="332" r:id="rId18"/>
    <p:sldId id="409" r:id="rId19"/>
    <p:sldId id="410" r:id="rId20"/>
    <p:sldId id="411" r:id="rId21"/>
    <p:sldId id="391" r:id="rId22"/>
    <p:sldId id="399" r:id="rId23"/>
    <p:sldId id="400" r:id="rId24"/>
    <p:sldId id="402" r:id="rId25"/>
    <p:sldId id="403" r:id="rId26"/>
    <p:sldId id="3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7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0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84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3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311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497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9254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68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1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2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68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2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8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9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3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16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err="1"/>
              <a:t>Transparansi</a:t>
            </a:r>
            <a:r>
              <a:rPr lang="en-US" sz="2800" dirty="0"/>
              <a:t> dan </a:t>
            </a:r>
            <a:r>
              <a:rPr lang="en-US" sz="2800" dirty="0" err="1"/>
              <a:t>Akuntabilitas</a:t>
            </a:r>
            <a:r>
              <a:rPr lang="en-US" sz="2800" dirty="0"/>
              <a:t> </a:t>
            </a:r>
            <a:r>
              <a:rPr lang="en-US" sz="2800" dirty="0" err="1"/>
              <a:t>Remunerasi</a:t>
            </a:r>
            <a:br>
              <a:rPr lang="en-US" sz="2800" dirty="0"/>
            </a:br>
            <a:r>
              <a:rPr lang="en-US" sz="2800" dirty="0"/>
              <a:t>pada PTN BH/BLU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id-ID" b="1" dirty="0"/>
          </a:p>
          <a:p>
            <a:r>
              <a:rPr lang="en-US" sz="1050" dirty="0"/>
              <a:t>Bali, 10 November 2022</a:t>
            </a: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FD3E554E-E168-423F-ADFD-9DD540730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71" y="990601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97E59C6E-1DFA-4C5A-9C30-19FBC72BC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18" y="5760298"/>
            <a:ext cx="108540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+mn-lt"/>
                <a:ea typeface="Lato" panose="020F0502020204030203"/>
                <a:cs typeface="Lato" panose="020F0502020204030203"/>
              </a:rPr>
              <a:t>INSPEKTORAT JENDERAL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800" dirty="0">
                <a:latin typeface="+mn-lt"/>
                <a:ea typeface="Lato" panose="020F0502020204030203"/>
                <a:cs typeface="Lato" panose="020F0502020204030203"/>
              </a:rPr>
              <a:t>Kementerian Pendidikan, </a:t>
            </a:r>
            <a:r>
              <a:rPr lang="en-US" altLang="en-US" sz="1800" dirty="0" err="1">
                <a:latin typeface="+mn-lt"/>
                <a:ea typeface="Lato" panose="020F0502020204030203"/>
                <a:cs typeface="Lato" panose="020F0502020204030203"/>
              </a:rPr>
              <a:t>Kebudayaan</a:t>
            </a:r>
            <a:r>
              <a:rPr lang="en-US" altLang="en-US" sz="1800" dirty="0">
                <a:latin typeface="+mn-lt"/>
                <a:ea typeface="Lato" panose="020F0502020204030203"/>
                <a:cs typeface="Lato" panose="020F0502020204030203"/>
              </a:rPr>
              <a:t>, </a:t>
            </a:r>
            <a:r>
              <a:rPr lang="en-US" altLang="en-US" sz="1800" dirty="0" err="1">
                <a:latin typeface="+mn-lt"/>
                <a:ea typeface="Lato" panose="020F0502020204030203"/>
                <a:cs typeface="Lato" panose="020F0502020204030203"/>
              </a:rPr>
              <a:t>Riset</a:t>
            </a:r>
            <a:r>
              <a:rPr lang="en-US" altLang="en-US" sz="1800" dirty="0">
                <a:latin typeface="+mn-lt"/>
                <a:ea typeface="Lato" panose="020F0502020204030203"/>
                <a:cs typeface="Lato" panose="020F0502020204030203"/>
              </a:rPr>
              <a:t>, dan </a:t>
            </a:r>
            <a:r>
              <a:rPr lang="en-US" altLang="en-US" sz="1800" dirty="0" err="1">
                <a:latin typeface="+mn-lt"/>
                <a:ea typeface="Lato" panose="020F0502020204030203"/>
                <a:cs typeface="Lato" panose="020F0502020204030203"/>
              </a:rPr>
              <a:t>Teknologi</a:t>
            </a:r>
            <a:endParaRPr lang="en-US" altLang="en-US" sz="3200" b="1" dirty="0">
              <a:latin typeface="+mn-lt"/>
              <a:ea typeface="Lato" panose="020F0502020204030203"/>
              <a:cs typeface="Lato" panose="020F0502020204030203"/>
            </a:endParaRPr>
          </a:p>
        </p:txBody>
      </p:sp>
    </p:spTree>
    <p:extLst>
      <p:ext uri="{BB962C8B-B14F-4D97-AF65-F5344CB8AC3E}">
        <p14:creationId xmlns:p14="http://schemas.microsoft.com/office/powerpoint/2010/main" val="2748826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Hasil Monitoring dan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Evaluasi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(2019)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C25861-7CBC-43CB-BA68-898980D4A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59686"/>
              </p:ext>
            </p:extLst>
          </p:nvPr>
        </p:nvGraphicFramePr>
        <p:xfrm>
          <a:off x="1143001" y="1559294"/>
          <a:ext cx="9791299" cy="5007048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22339">
                  <a:extLst>
                    <a:ext uri="{9D8B030D-6E8A-4147-A177-3AD203B41FA5}">
                      <a16:colId xmlns:a16="http://schemas.microsoft.com/office/drawing/2014/main" val="1184824713"/>
                    </a:ext>
                  </a:extLst>
                </a:gridCol>
                <a:gridCol w="3294180">
                  <a:extLst>
                    <a:ext uri="{9D8B030D-6E8A-4147-A177-3AD203B41FA5}">
                      <a16:colId xmlns:a16="http://schemas.microsoft.com/office/drawing/2014/main" val="1127829570"/>
                    </a:ext>
                  </a:extLst>
                </a:gridCol>
                <a:gridCol w="1958260">
                  <a:extLst>
                    <a:ext uri="{9D8B030D-6E8A-4147-A177-3AD203B41FA5}">
                      <a16:colId xmlns:a16="http://schemas.microsoft.com/office/drawing/2014/main" val="3980606822"/>
                    </a:ext>
                  </a:extLst>
                </a:gridCol>
                <a:gridCol w="1958260">
                  <a:extLst>
                    <a:ext uri="{9D8B030D-6E8A-4147-A177-3AD203B41FA5}">
                      <a16:colId xmlns:a16="http://schemas.microsoft.com/office/drawing/2014/main" val="773933514"/>
                    </a:ext>
                  </a:extLst>
                </a:gridCol>
                <a:gridCol w="1958260">
                  <a:extLst>
                    <a:ext uri="{9D8B030D-6E8A-4147-A177-3AD203B41FA5}">
                      <a16:colId xmlns:a16="http://schemas.microsoft.com/office/drawing/2014/main" val="2572615851"/>
                    </a:ext>
                  </a:extLst>
                </a:gridCol>
              </a:tblGrid>
              <a:tr h="179821">
                <a:tc rowSpan="2"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bg1"/>
                          </a:solidFill>
                          <a:effectLst/>
                        </a:rPr>
                        <a:t>No.</a:t>
                      </a:r>
                      <a:endParaRPr lang="en-ID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D" sz="1500" b="1" dirty="0">
                          <a:effectLst/>
                        </a:rPr>
                        <a:t>Nama BLU</a:t>
                      </a:r>
                      <a:endParaRPr lang="en-ID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ID" sz="1500" b="1" dirty="0" err="1">
                          <a:effectLst/>
                        </a:rPr>
                        <a:t>Kinerja</a:t>
                      </a:r>
                      <a:r>
                        <a:rPr lang="en-ID" sz="1500" b="1" dirty="0">
                          <a:effectLst/>
                        </a:rPr>
                        <a:t> Non </a:t>
                      </a:r>
                      <a:r>
                        <a:rPr lang="en-ID" sz="1500" b="1" dirty="0" err="1">
                          <a:effectLst/>
                        </a:rPr>
                        <a:t>Keuangan</a:t>
                      </a:r>
                      <a:endParaRPr lang="en-ID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411033"/>
                  </a:ext>
                </a:extLst>
              </a:tr>
              <a:tr h="44955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 err="1">
                          <a:effectLst/>
                        </a:rPr>
                        <a:t>Indeks</a:t>
                      </a:r>
                      <a:r>
                        <a:rPr lang="en-ID" sz="1500" b="1" dirty="0">
                          <a:effectLst/>
                        </a:rPr>
                        <a:t> </a:t>
                      </a:r>
                      <a:r>
                        <a:rPr lang="en-ID" sz="1500" b="1" dirty="0" err="1">
                          <a:effectLst/>
                        </a:rPr>
                        <a:t>Kepuasan</a:t>
                      </a:r>
                      <a:r>
                        <a:rPr lang="en-ID" sz="1500" b="1" dirty="0">
                          <a:effectLst/>
                        </a:rPr>
                        <a:t> Masyarakat</a:t>
                      </a:r>
                      <a:endParaRPr lang="en-ID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 err="1">
                          <a:effectLst/>
                        </a:rPr>
                        <a:t>Akreditasi</a:t>
                      </a:r>
                      <a:endParaRPr lang="en-ID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 err="1">
                          <a:effectLst/>
                        </a:rPr>
                        <a:t>Kepuasan</a:t>
                      </a:r>
                      <a:r>
                        <a:rPr lang="en-ID" sz="1500" b="1" dirty="0">
                          <a:effectLst/>
                        </a:rPr>
                        <a:t> </a:t>
                      </a:r>
                      <a:r>
                        <a:rPr lang="en-ID" sz="1500" b="1" dirty="0" err="1">
                          <a:effectLst/>
                        </a:rPr>
                        <a:t>Implementasi</a:t>
                      </a:r>
                      <a:r>
                        <a:rPr lang="en-ID" sz="1500" b="1" dirty="0">
                          <a:effectLst/>
                        </a:rPr>
                        <a:t> </a:t>
                      </a:r>
                      <a:r>
                        <a:rPr lang="en-ID" sz="1500" b="1" dirty="0" err="1">
                          <a:effectLst/>
                        </a:rPr>
                        <a:t>Remunerasi</a:t>
                      </a:r>
                      <a:endParaRPr lang="en-ID" sz="15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270112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 dirty="0">
                          <a:effectLst/>
                        </a:rPr>
                        <a:t>Univ. Negeri Semarang</a:t>
                      </a:r>
                      <a:endParaRPr lang="en-ID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2,67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B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Belum Diketahui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3625282056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2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Negeri Surabaya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A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Sudah 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1816182437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3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Sebelas Maret Surakarta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3,74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>
                          <a:effectLst/>
                        </a:rPr>
                        <a:t>A</a:t>
                      </a:r>
                      <a:endParaRPr lang="en-ID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Belum 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1514889786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4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Bengkulu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dirty="0">
                          <a:effectLst/>
                        </a:rPr>
                        <a:t>2,67</a:t>
                      </a:r>
                      <a:endParaRPr lang="en-ID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A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Belum 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916588534"/>
                  </a:ext>
                </a:extLst>
              </a:tr>
              <a:tr h="4495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5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 dirty="0">
                          <a:effectLst/>
                        </a:rPr>
                        <a:t>UIN Jakarta</a:t>
                      </a:r>
                      <a:endParaRPr lang="en-ID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3,11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A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sv-SE" sz="1500">
                          <a:effectLst/>
                        </a:rPr>
                        <a:t>Kurang Puas (terutama peg. RS BLU)</a:t>
                      </a:r>
                      <a:endParaRPr lang="sv-SE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181711231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6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Jambi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B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2993123468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7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Riau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3,05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B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4218287946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8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Medan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3,2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B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659888703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9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BP3IP Jakarta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3,25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-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Belum 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1494982259"/>
                  </a:ext>
                </a:extLst>
              </a:tr>
              <a:tr h="179821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10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PIP Semarang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3,25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-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2122779449"/>
                  </a:ext>
                </a:extLst>
              </a:tr>
              <a:tr h="314686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11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Poltekkes Bengkulu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3,59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-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Puas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3659487194"/>
                  </a:ext>
                </a:extLst>
              </a:tr>
              <a:tr h="4495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12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BP2IP Malahayati Aceh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3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>
                          <a:effectLst/>
                        </a:rPr>
                        <a:t>-</a:t>
                      </a:r>
                      <a:endParaRPr lang="en-ID" sz="150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tc>
                  <a:txBody>
                    <a:bodyPr/>
                    <a:lstStyle/>
                    <a:p>
                      <a:r>
                        <a:rPr lang="en-ID" sz="1500" dirty="0" err="1">
                          <a:effectLst/>
                        </a:rPr>
                        <a:t>Puas</a:t>
                      </a:r>
                      <a:endParaRPr lang="en-ID" sz="15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36328" marR="36328" marT="18164" marB="18164" anchor="ctr"/>
                </a:tc>
                <a:extLst>
                  <a:ext uri="{0D108BD9-81ED-4DB2-BD59-A6C34878D82A}">
                    <a16:rowId xmlns:a16="http://schemas.microsoft.com/office/drawing/2014/main" val="3974295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15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4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Saran </a:t>
            </a:r>
            <a:r>
              <a:rPr lang="en-US" sz="24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hasil</a:t>
            </a:r>
            <a:r>
              <a:rPr lang="en-US" sz="24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Monitoring dan </a:t>
            </a:r>
            <a:r>
              <a:rPr lang="en-US" sz="24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Evaluasi</a:t>
            </a:r>
            <a:r>
              <a:rPr lang="en-US" sz="24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(2019)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F6ADE0-C77E-4F6E-B970-985F1F298209}"/>
              </a:ext>
            </a:extLst>
          </p:cNvPr>
          <p:cNvSpPr/>
          <p:nvPr/>
        </p:nvSpPr>
        <p:spPr>
          <a:xfrm>
            <a:off x="1143001" y="1827577"/>
            <a:ext cx="9905998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Perlu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adanya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peningkatan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Tata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Kelola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dalam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sistem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remunerasi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BLU Pendidikan.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Penggunaan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IT yang modern, dan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satu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pintu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remunerasi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adalah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hal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yang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perlu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menjadi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perhatian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khusus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agar tata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kelola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remunerasi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dapat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ditingkatkan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lebih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baik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Kinerja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BLU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terhadap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pelayanan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kepada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masyarakat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juga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perlu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ditingkatan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dalam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berbagai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aspek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untuk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meningkatkan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kualitas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pendidikan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di Indonesia.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arenR"/>
            </a:pP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Tata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Kelola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Remunerasi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perlu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diperbaiki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dari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sisi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IT dan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manajemen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satu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pintu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(</a:t>
            </a:r>
            <a:r>
              <a:rPr lang="en-ID" sz="2000" i="1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Single Salary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).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Remunerasi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memberikan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dampak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yang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baik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terhadap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kualitas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pelayanan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yang </a:t>
            </a:r>
            <a:r>
              <a:rPr lang="en-ID" sz="2000" dirty="0" err="1">
                <a:solidFill>
                  <a:schemeClr val="tx1">
                    <a:lumMod val="85000"/>
                  </a:schemeClr>
                </a:solidFill>
                <a:latin typeface="Roboto"/>
              </a:rPr>
              <a:t>diberikan</a:t>
            </a:r>
            <a:r>
              <a:rPr lang="en-ID" sz="2000" dirty="0">
                <a:solidFill>
                  <a:schemeClr val="tx1">
                    <a:lumMod val="85000"/>
                  </a:schemeClr>
                </a:solidFill>
                <a:latin typeface="Roboto"/>
              </a:rPr>
              <a:t> oleh BLU Pendidikan</a:t>
            </a:r>
            <a:endParaRPr lang="en-ID" sz="2000" b="0" i="0" dirty="0">
              <a:solidFill>
                <a:schemeClr val="tx1">
                  <a:lumMod val="8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25307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73426" y="2178688"/>
            <a:ext cx="997557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 algn="just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 Tinggi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dibawah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Kementerian Pendidikan dan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Kebudayaan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terdiri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Universitas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Politeknik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penyelenggara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tinggi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diperuntukkan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masyarakat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luas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marL="715963" indent="-715963" algn="just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 Tinggi Agama di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bawah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Kementerian Agama,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terdiri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Universitas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Institut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Agama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penyelenggara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tinggi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diperuntukkan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masyarakat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luas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ID" sz="2400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marL="715963" indent="-715963" algn="just">
              <a:buFont typeface="Wingdings" panose="05000000000000000000" pitchFamily="2" charset="2"/>
              <a:buChar char="q"/>
            </a:pP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Kedinasan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bawah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K/L,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terdiri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Balai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Diklat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Politeknik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Akademi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Sekolah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Tinggi.</a:t>
            </a:r>
            <a:endParaRPr lang="en-ID" sz="2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44206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Kategorisasi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Bidang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Pendidikan</a:t>
            </a:r>
            <a:endParaRPr lang="id-ID" sz="2200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D42666-D299-47C8-8BBB-FB817707AC28}"/>
              </a:ext>
            </a:extLst>
          </p:cNvPr>
          <p:cNvSpPr/>
          <p:nvPr/>
        </p:nvSpPr>
        <p:spPr>
          <a:xfrm>
            <a:off x="1828800" y="2178688"/>
            <a:ext cx="8140700" cy="156781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6265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143001" y="1761245"/>
            <a:ext cx="990599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imbalan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berikut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: a)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Gaji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; b) Honorarium; c)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Tetap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; d)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Insentif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; e) bonus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prestasi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; f)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pesangon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; dan/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g)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pensIun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(PMK No. 129/2020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Tentang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Pedoman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Pengelolaan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BLU)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upah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hadiah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individu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pekerjaan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dilakukan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(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Babagana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dan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Dungus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, 2015)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manfaat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moneter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gaji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upah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bonus,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insentif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karyawan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sekelompok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karyawan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pemberi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akibat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layanan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karyawan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komitmen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imbalan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pekerjaan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(Calvin, 2017). 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Tingkat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biasanya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didasarkan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beberapa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faktor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seperti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kesanggupan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skill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dimiliki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resiko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pekerjaan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gaya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hidup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campur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pemerintah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pasar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tenaga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imbalan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diterima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seorang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pegawai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kontribusi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mereka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(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Marwansyah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, 2012)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bayaran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imbalan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individu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pekerjaan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dilakukan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faktor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penting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terutama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mempengaruhi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sebagian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Indikator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antara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lain: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gaji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pokok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upah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jaminan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kesehatan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jaminan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pensiun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transportasi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lembur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tanggung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jawab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.(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Maicibi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, 2005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Definisi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6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143001" y="1882772"/>
            <a:ext cx="990599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operasional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ditetapkan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Menteri /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sekurang-kurangnya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mempertimbangkan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indikator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pelayanan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mutu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manfaat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masyarakat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sistem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perlu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pertimbangan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: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i="1" dirty="0">
                <a:solidFill>
                  <a:srgbClr val="FF0000"/>
                </a:solidFill>
                <a:latin typeface="Roboto"/>
              </a:rPr>
              <a:t>Pay for position</a:t>
            </a:r>
            <a:r>
              <a:rPr lang="en-ID" sz="1400" b="1" dirty="0">
                <a:solidFill>
                  <a:srgbClr val="FF0000"/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Penghargaan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pekerjaan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(pay for position)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mendorong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menghargai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berlangsungnya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kewajiban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proses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bekerja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dikaitkan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harga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jabatan.Untuk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PNS,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struktur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terdiri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gaji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pokok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tunjangan-tunjangan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struktural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/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fungsional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dibayarkan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RM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ditambah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dibayarkan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pendapatan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(PNBP).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Sementara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non PNS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profesional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struktur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penyetaraan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PNS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ditambah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tunjanganyang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semuanya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dibayarkan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pendapatan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(PNBP).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bersifat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tetap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dibayarkan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rutin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setiap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bulan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i="1" dirty="0">
                <a:solidFill>
                  <a:srgbClr val="FF0000"/>
                </a:solidFill>
                <a:latin typeface="Roboto"/>
              </a:rPr>
              <a:t>Pay for performance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Penghargaan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bertujuan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mendorong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motivasi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perwujudan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dikaitkan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pencapaian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target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sebagaimana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telah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dikontrakkinerjakan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penghargaan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capaian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individu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dikaitkan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berupa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insentif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bonus.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Besarannya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tergantung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tingkat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capaian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target dan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dibayarkan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periodik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sesuai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kebijakan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unit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/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i="1" dirty="0">
                <a:solidFill>
                  <a:srgbClr val="FF0000"/>
                </a:solidFill>
                <a:latin typeface="Roboto"/>
              </a:rPr>
              <a:t>Pay for people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Program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perlindungan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keamanan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fasilitas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mendukung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kenyamanan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kesejahteraan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ditetapkan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kriteria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bersifat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individual (</a:t>
            </a:r>
            <a:r>
              <a:rPr lang="en-ID" sz="1400" i="1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pay for people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disebut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program benefit.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Komponen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kondisi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perorangan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/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individu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berupa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premi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asuransi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pesangon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pensiun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en-ID" sz="1400" b="1" dirty="0" err="1">
                <a:solidFill>
                  <a:srgbClr val="FF0000"/>
                </a:solidFill>
                <a:latin typeface="Roboto"/>
              </a:rPr>
              <a:t>Kinerja</a:t>
            </a:r>
            <a:r>
              <a:rPr lang="en-ID" sz="14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400" b="1" dirty="0" err="1">
                <a:solidFill>
                  <a:srgbClr val="FF0000"/>
                </a:solidFill>
                <a:latin typeface="Roboto"/>
              </a:rPr>
              <a:t>operasional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yang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didasarkan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yg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dihasilkan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sesuai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kesepakatan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Menteri/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lembaga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sekurang-kurangnya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mempertimbangkan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indicator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Tri Dharma </a:t>
            </a:r>
            <a:r>
              <a:rPr lang="en-ID" sz="1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Perguruan</a:t>
            </a:r>
            <a:r>
              <a:rPr lang="en-ID" sz="1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Tinggi.</a:t>
            </a:r>
            <a:endParaRPr lang="en-ID" sz="14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Pertimbangan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Komponen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Sistem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82239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Perbandingan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Autonomous Agency (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Sampel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)</a:t>
            </a:r>
          </a:p>
        </p:txBody>
      </p:sp>
      <p:pic>
        <p:nvPicPr>
          <p:cNvPr id="5" name="Picture 4" descr="HANDBOOK BLU.pdf - Adobe Acrobat Reader (64-bit)">
            <a:extLst>
              <a:ext uri="{FF2B5EF4-FFF2-40B4-BE49-F238E27FC236}">
                <a16:creationId xmlns:a16="http://schemas.microsoft.com/office/drawing/2014/main" id="{4252C38A-1C33-46C1-AEA4-5B364FF3A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85" t="26299" r="33152" b="4724"/>
          <a:stretch/>
        </p:blipFill>
        <p:spPr>
          <a:xfrm>
            <a:off x="407504" y="1848679"/>
            <a:ext cx="6659218" cy="45123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232371-F432-43CE-A0D7-29DC3B472C02}"/>
              </a:ext>
            </a:extLst>
          </p:cNvPr>
          <p:cNvSpPr/>
          <p:nvPr/>
        </p:nvSpPr>
        <p:spPr>
          <a:xfrm>
            <a:off x="7504044" y="3683389"/>
            <a:ext cx="443285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1300" dirty="0" err="1"/>
              <a:t>Instansi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</a:t>
            </a:r>
            <a:r>
              <a:rPr lang="en-ID" sz="1300" dirty="0" err="1"/>
              <a:t>dapat</a:t>
            </a:r>
            <a:r>
              <a:rPr lang="en-ID" sz="1300" dirty="0"/>
              <a:t> </a:t>
            </a:r>
            <a:r>
              <a:rPr lang="en-ID" sz="1300" dirty="0" err="1"/>
              <a:t>ditinjau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sudut</a:t>
            </a:r>
            <a:r>
              <a:rPr lang="en-ID" sz="1300" dirty="0"/>
              <a:t> mechanic view :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bagian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birokrasi</a:t>
            </a:r>
            <a:r>
              <a:rPr lang="en-ID" sz="1300" dirty="0"/>
              <a:t> </a:t>
            </a:r>
            <a:r>
              <a:rPr lang="en-ID" sz="1300" dirty="0" err="1"/>
              <a:t>atau</a:t>
            </a:r>
            <a:r>
              <a:rPr lang="en-ID" sz="1300" dirty="0"/>
              <a:t> organic view :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organisasi</a:t>
            </a:r>
            <a:r>
              <a:rPr lang="en-ID" sz="1300" dirty="0"/>
              <a:t> yang </a:t>
            </a:r>
            <a:r>
              <a:rPr lang="en-ID" sz="1300" dirty="0" err="1"/>
              <a:t>berkembang</a:t>
            </a:r>
            <a:r>
              <a:rPr lang="en-ID" sz="1300" dirty="0"/>
              <a:t> </a:t>
            </a:r>
            <a:r>
              <a:rPr lang="en-ID" sz="1300" dirty="0" err="1"/>
              <a:t>dinamis</a:t>
            </a:r>
            <a:r>
              <a:rPr lang="en-ID" sz="1300" dirty="0"/>
              <a:t>.</a:t>
            </a:r>
          </a:p>
          <a:p>
            <a:r>
              <a:rPr lang="en-ID" sz="1300" dirty="0" err="1"/>
              <a:t>Dalam</a:t>
            </a:r>
            <a:r>
              <a:rPr lang="en-ID" sz="1300" dirty="0"/>
              <a:t> </a:t>
            </a:r>
            <a:r>
              <a:rPr lang="en-ID" sz="1300" dirty="0" err="1"/>
              <a:t>sudut</a:t>
            </a:r>
            <a:r>
              <a:rPr lang="en-ID" sz="1300" dirty="0"/>
              <a:t> </a:t>
            </a:r>
            <a:r>
              <a:rPr lang="en-ID" sz="1300" dirty="0" err="1"/>
              <a:t>pandang</a:t>
            </a:r>
            <a:r>
              <a:rPr lang="en-ID" sz="1300" dirty="0"/>
              <a:t> organic view, </a:t>
            </a:r>
            <a:r>
              <a:rPr lang="en-ID" sz="1300" dirty="0" err="1"/>
              <a:t>instansi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</a:t>
            </a:r>
            <a:r>
              <a:rPr lang="en-ID" sz="1300" dirty="0" err="1"/>
              <a:t>dipersepsikan</a:t>
            </a:r>
            <a:r>
              <a:rPr lang="en-ID" sz="1300" dirty="0"/>
              <a:t>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agen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</a:t>
            </a:r>
            <a:r>
              <a:rPr lang="en-ID" sz="1300" dirty="0" err="1"/>
              <a:t>dalam</a:t>
            </a:r>
            <a:r>
              <a:rPr lang="en-ID" sz="1300" dirty="0"/>
              <a:t> </a:t>
            </a:r>
            <a:r>
              <a:rPr lang="en-ID" sz="1300" dirty="0" err="1"/>
              <a:t>rangkap</a:t>
            </a:r>
            <a:r>
              <a:rPr lang="en-ID" sz="1300" dirty="0"/>
              <a:t> </a:t>
            </a:r>
            <a:r>
              <a:rPr lang="en-ID" sz="1300" dirty="0" err="1"/>
              <a:t>pemberian</a:t>
            </a:r>
            <a:r>
              <a:rPr lang="en-ID" sz="1300" dirty="0"/>
              <a:t> </a:t>
            </a:r>
            <a:r>
              <a:rPr lang="en-ID" sz="1300" dirty="0" err="1"/>
              <a:t>pelayanan</a:t>
            </a:r>
            <a:r>
              <a:rPr lang="en-ID" sz="1300" dirty="0"/>
              <a:t> </a:t>
            </a:r>
            <a:r>
              <a:rPr lang="en-ID" sz="1300" dirty="0" err="1"/>
              <a:t>kepada</a:t>
            </a:r>
            <a:r>
              <a:rPr lang="en-ID" sz="1300" dirty="0"/>
              <a:t> </a:t>
            </a:r>
            <a:r>
              <a:rPr lang="en-ID" sz="1300" dirty="0" err="1"/>
              <a:t>masyarakat</a:t>
            </a:r>
            <a:r>
              <a:rPr lang="en-ID" sz="1300" dirty="0"/>
              <a:t>. </a:t>
            </a:r>
            <a:r>
              <a:rPr lang="en-ID" sz="1300" dirty="0" err="1"/>
              <a:t>Fungsi</a:t>
            </a:r>
            <a:r>
              <a:rPr lang="en-ID" sz="1300" dirty="0"/>
              <a:t> </a:t>
            </a:r>
            <a:r>
              <a:rPr lang="en-ID" sz="1300" dirty="0" err="1"/>
              <a:t>ini</a:t>
            </a:r>
            <a:r>
              <a:rPr lang="en-ID" sz="1300" dirty="0"/>
              <a:t> </a:t>
            </a:r>
            <a:r>
              <a:rPr lang="en-ID" sz="1300" dirty="0" err="1"/>
              <a:t>dapat</a:t>
            </a:r>
            <a:r>
              <a:rPr lang="en-ID" sz="1300" dirty="0"/>
              <a:t> </a:t>
            </a:r>
            <a:r>
              <a:rPr lang="en-ID" sz="1300" dirty="0" err="1"/>
              <a:t>ditransformasikan</a:t>
            </a:r>
            <a:r>
              <a:rPr lang="en-ID" sz="1300" dirty="0"/>
              <a:t> </a:t>
            </a:r>
            <a:r>
              <a:rPr lang="en-ID" sz="1300" dirty="0" err="1"/>
              <a:t>kedalam</a:t>
            </a:r>
            <a:r>
              <a:rPr lang="en-ID" sz="1300" dirty="0"/>
              <a:t> </a:t>
            </a:r>
            <a:r>
              <a:rPr lang="en-ID" sz="1300" dirty="0" err="1"/>
              <a:t>bentuk</a:t>
            </a:r>
            <a:r>
              <a:rPr lang="en-ID" sz="1300" dirty="0"/>
              <a:t> autonomous agency, </a:t>
            </a:r>
            <a:r>
              <a:rPr lang="en-ID" sz="1300" dirty="0" err="1"/>
              <a:t>yaitu</a:t>
            </a:r>
            <a:r>
              <a:rPr lang="en-ID" sz="1300" dirty="0"/>
              <a:t> badan </a:t>
            </a:r>
            <a:r>
              <a:rPr lang="en-ID" sz="1300" dirty="0" err="1"/>
              <a:t>otonom</a:t>
            </a:r>
            <a:r>
              <a:rPr lang="en-ID" sz="1300" dirty="0"/>
              <a:t> </a:t>
            </a:r>
            <a:r>
              <a:rPr lang="en-ID" sz="1300" dirty="0" err="1"/>
              <a:t>bagian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yang </a:t>
            </a:r>
            <a:r>
              <a:rPr lang="en-ID" sz="1300" dirty="0" err="1"/>
              <a:t>diberikan</a:t>
            </a:r>
            <a:r>
              <a:rPr lang="en-ID" sz="1300" dirty="0"/>
              <a:t> </a:t>
            </a:r>
            <a:r>
              <a:rPr lang="en-ID" sz="1300" dirty="0" err="1"/>
              <a:t>keleluasaan</a:t>
            </a:r>
            <a:r>
              <a:rPr lang="en-ID" sz="1300" dirty="0"/>
              <a:t> </a:t>
            </a:r>
            <a:r>
              <a:rPr lang="en-ID" sz="1300" dirty="0" err="1"/>
              <a:t>untuk</a:t>
            </a:r>
            <a:r>
              <a:rPr lang="en-ID" sz="1300" dirty="0"/>
              <a:t> </a:t>
            </a:r>
            <a:r>
              <a:rPr lang="en-ID" sz="1300" dirty="0" err="1"/>
              <a:t>melaksanakan</a:t>
            </a:r>
            <a:r>
              <a:rPr lang="en-ID" sz="1300" dirty="0"/>
              <a:t> </a:t>
            </a:r>
            <a:r>
              <a:rPr lang="en-ID" sz="1300" dirty="0" err="1"/>
              <a:t>fungsi</a:t>
            </a:r>
            <a:r>
              <a:rPr lang="en-ID" sz="1300" dirty="0"/>
              <a:t> </a:t>
            </a:r>
            <a:r>
              <a:rPr lang="en-ID" sz="1300" dirty="0" err="1"/>
              <a:t>layanannya</a:t>
            </a:r>
            <a:r>
              <a:rPr lang="en-ID" sz="1300" dirty="0"/>
              <a:t> </a:t>
            </a:r>
            <a:r>
              <a:rPr lang="en-ID" sz="1300" dirty="0" err="1"/>
              <a:t>sesuai</a:t>
            </a:r>
            <a:r>
              <a:rPr lang="en-ID" sz="1300" dirty="0"/>
              <a:t> </a:t>
            </a:r>
            <a:r>
              <a:rPr lang="en-ID" sz="1300" dirty="0" err="1"/>
              <a:t>praktik</a:t>
            </a:r>
            <a:r>
              <a:rPr lang="en-ID" sz="1300" dirty="0"/>
              <a:t> </a:t>
            </a:r>
            <a:r>
              <a:rPr lang="en-ID" sz="1300" dirty="0" err="1"/>
              <a:t>bisnis</a:t>
            </a:r>
            <a:r>
              <a:rPr lang="en-ID" sz="1300" dirty="0"/>
              <a:t> yang </a:t>
            </a:r>
            <a:r>
              <a:rPr lang="en-ID" sz="1300" dirty="0" err="1"/>
              <a:t>sehat</a:t>
            </a:r>
            <a:r>
              <a:rPr lang="en-ID" sz="1300" dirty="0"/>
              <a:t>, </a:t>
            </a:r>
            <a:r>
              <a:rPr lang="en-ID" sz="1300" dirty="0" err="1"/>
              <a:t>namun</a:t>
            </a:r>
            <a:r>
              <a:rPr lang="en-ID" sz="1300" dirty="0"/>
              <a:t> </a:t>
            </a:r>
            <a:r>
              <a:rPr lang="en-ID" sz="1300" dirty="0" err="1"/>
              <a:t>tidak</a:t>
            </a:r>
            <a:r>
              <a:rPr lang="en-ID" sz="1300" dirty="0"/>
              <a:t> </a:t>
            </a:r>
            <a:r>
              <a:rPr lang="en-ID" sz="1300" dirty="0" err="1"/>
              <a:t>mengutamakan</a:t>
            </a:r>
            <a:r>
              <a:rPr lang="en-ID" sz="1300" dirty="0"/>
              <a:t> </a:t>
            </a:r>
            <a:r>
              <a:rPr lang="en-ID" sz="1300" dirty="0" err="1"/>
              <a:t>keuntungan</a:t>
            </a:r>
            <a:r>
              <a:rPr lang="en-ID" sz="13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F5A2D6-6AE6-4826-AE82-4FB6B296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81" y="1809750"/>
            <a:ext cx="4020379" cy="1619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33B426-104C-4F0B-AE46-9B91E4493881}"/>
              </a:ext>
            </a:extLst>
          </p:cNvPr>
          <p:cNvSpPr/>
          <p:nvPr/>
        </p:nvSpPr>
        <p:spPr>
          <a:xfrm>
            <a:off x="7504044" y="3668000"/>
            <a:ext cx="4432852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300" dirty="0" err="1"/>
              <a:t>Instansi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</a:t>
            </a:r>
            <a:r>
              <a:rPr lang="en-ID" sz="1300" dirty="0" err="1"/>
              <a:t>dapat</a:t>
            </a:r>
            <a:r>
              <a:rPr lang="en-ID" sz="1300" dirty="0"/>
              <a:t> </a:t>
            </a:r>
            <a:r>
              <a:rPr lang="en-ID" sz="1300" dirty="0" err="1"/>
              <a:t>ditinjau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sudut</a:t>
            </a:r>
            <a:r>
              <a:rPr lang="en-ID" sz="1300" dirty="0"/>
              <a:t> mechanic view :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bagian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birokrasi</a:t>
            </a:r>
            <a:r>
              <a:rPr lang="en-ID" sz="1300" dirty="0"/>
              <a:t> </a:t>
            </a:r>
            <a:r>
              <a:rPr lang="en-ID" sz="1300" dirty="0" err="1"/>
              <a:t>atau</a:t>
            </a:r>
            <a:r>
              <a:rPr lang="en-ID" sz="1300" dirty="0"/>
              <a:t> organic view :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organisasi</a:t>
            </a:r>
            <a:r>
              <a:rPr lang="en-ID" sz="1300" dirty="0"/>
              <a:t> yang </a:t>
            </a:r>
            <a:r>
              <a:rPr lang="en-ID" sz="1300" dirty="0" err="1"/>
              <a:t>berkembang</a:t>
            </a:r>
            <a:r>
              <a:rPr lang="en-ID" sz="1300" dirty="0"/>
              <a:t> </a:t>
            </a:r>
            <a:r>
              <a:rPr lang="en-ID" sz="1300" dirty="0" err="1"/>
              <a:t>dinamis</a:t>
            </a:r>
            <a:r>
              <a:rPr lang="en-ID" sz="1300" dirty="0"/>
              <a:t>.</a:t>
            </a:r>
          </a:p>
          <a:p>
            <a:pPr algn="just"/>
            <a:r>
              <a:rPr lang="en-ID" sz="1300" dirty="0" err="1"/>
              <a:t>Dalam</a:t>
            </a:r>
            <a:r>
              <a:rPr lang="en-ID" sz="1300" dirty="0"/>
              <a:t> </a:t>
            </a:r>
            <a:r>
              <a:rPr lang="en-ID" sz="1300" dirty="0" err="1"/>
              <a:t>sudut</a:t>
            </a:r>
            <a:r>
              <a:rPr lang="en-ID" sz="1300" dirty="0"/>
              <a:t> </a:t>
            </a:r>
            <a:r>
              <a:rPr lang="en-ID" sz="1300" dirty="0" err="1"/>
              <a:t>pandang</a:t>
            </a:r>
            <a:r>
              <a:rPr lang="en-ID" sz="1300" dirty="0"/>
              <a:t> organic view, </a:t>
            </a:r>
            <a:r>
              <a:rPr lang="en-ID" sz="1300" dirty="0" err="1"/>
              <a:t>instansi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</a:t>
            </a:r>
            <a:r>
              <a:rPr lang="en-ID" sz="1300" dirty="0" err="1"/>
              <a:t>dipersepsikan</a:t>
            </a:r>
            <a:r>
              <a:rPr lang="en-ID" sz="1300" dirty="0"/>
              <a:t> </a:t>
            </a:r>
            <a:r>
              <a:rPr lang="en-ID" sz="1300" dirty="0" err="1"/>
              <a:t>sebagai</a:t>
            </a:r>
            <a:r>
              <a:rPr lang="en-ID" sz="1300" dirty="0"/>
              <a:t> </a:t>
            </a:r>
            <a:r>
              <a:rPr lang="en-ID" sz="1300" dirty="0" err="1"/>
              <a:t>agen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</a:t>
            </a:r>
            <a:r>
              <a:rPr lang="en-ID" sz="1300" dirty="0" err="1"/>
              <a:t>dalam</a:t>
            </a:r>
            <a:r>
              <a:rPr lang="en-ID" sz="1300" dirty="0"/>
              <a:t> </a:t>
            </a:r>
            <a:r>
              <a:rPr lang="en-ID" sz="1300" dirty="0" err="1"/>
              <a:t>rangkap</a:t>
            </a:r>
            <a:r>
              <a:rPr lang="en-ID" sz="1300" dirty="0"/>
              <a:t> </a:t>
            </a:r>
            <a:r>
              <a:rPr lang="en-ID" sz="1300" dirty="0" err="1"/>
              <a:t>pemberian</a:t>
            </a:r>
            <a:r>
              <a:rPr lang="en-ID" sz="1300" dirty="0"/>
              <a:t> </a:t>
            </a:r>
            <a:r>
              <a:rPr lang="en-ID" sz="1300" dirty="0" err="1"/>
              <a:t>pelayanan</a:t>
            </a:r>
            <a:r>
              <a:rPr lang="en-ID" sz="1300" dirty="0"/>
              <a:t> </a:t>
            </a:r>
            <a:r>
              <a:rPr lang="en-ID" sz="1300" dirty="0" err="1"/>
              <a:t>kepada</a:t>
            </a:r>
            <a:r>
              <a:rPr lang="en-ID" sz="1300" dirty="0"/>
              <a:t> </a:t>
            </a:r>
            <a:r>
              <a:rPr lang="en-ID" sz="1300" dirty="0" err="1"/>
              <a:t>masyarakat</a:t>
            </a:r>
            <a:r>
              <a:rPr lang="en-ID" sz="1300" dirty="0"/>
              <a:t>. </a:t>
            </a:r>
            <a:r>
              <a:rPr lang="en-ID" sz="1300" dirty="0" err="1"/>
              <a:t>Fungsi</a:t>
            </a:r>
            <a:r>
              <a:rPr lang="en-ID" sz="1300" dirty="0"/>
              <a:t> </a:t>
            </a:r>
            <a:r>
              <a:rPr lang="en-ID" sz="1300" dirty="0" err="1"/>
              <a:t>ini</a:t>
            </a:r>
            <a:r>
              <a:rPr lang="en-ID" sz="1300" dirty="0"/>
              <a:t> </a:t>
            </a:r>
            <a:r>
              <a:rPr lang="en-ID" sz="1300" dirty="0" err="1"/>
              <a:t>dapat</a:t>
            </a:r>
            <a:r>
              <a:rPr lang="en-ID" sz="1300" dirty="0"/>
              <a:t> </a:t>
            </a:r>
            <a:r>
              <a:rPr lang="en-ID" sz="1300" dirty="0" err="1"/>
              <a:t>ditransformasikan</a:t>
            </a:r>
            <a:r>
              <a:rPr lang="en-ID" sz="1300" dirty="0"/>
              <a:t> </a:t>
            </a:r>
            <a:r>
              <a:rPr lang="en-ID" sz="1300" dirty="0" err="1"/>
              <a:t>kedalam</a:t>
            </a:r>
            <a:r>
              <a:rPr lang="en-ID" sz="1300" dirty="0"/>
              <a:t> </a:t>
            </a:r>
            <a:r>
              <a:rPr lang="en-ID" sz="1300" dirty="0" err="1"/>
              <a:t>bentuk</a:t>
            </a:r>
            <a:r>
              <a:rPr lang="en-ID" sz="1300" dirty="0"/>
              <a:t> autonomous agency, </a:t>
            </a:r>
            <a:r>
              <a:rPr lang="en-ID" sz="1300" dirty="0" err="1"/>
              <a:t>yaitu</a:t>
            </a:r>
            <a:r>
              <a:rPr lang="en-ID" sz="1300" dirty="0"/>
              <a:t> badan </a:t>
            </a:r>
            <a:r>
              <a:rPr lang="en-ID" sz="1300" dirty="0" err="1"/>
              <a:t>otonom</a:t>
            </a:r>
            <a:r>
              <a:rPr lang="en-ID" sz="1300" dirty="0"/>
              <a:t> </a:t>
            </a:r>
            <a:r>
              <a:rPr lang="en-ID" sz="1300" dirty="0" err="1"/>
              <a:t>bagian</a:t>
            </a:r>
            <a:r>
              <a:rPr lang="en-ID" sz="1300" dirty="0"/>
              <a:t> </a:t>
            </a:r>
            <a:r>
              <a:rPr lang="en-ID" sz="1300" dirty="0" err="1"/>
              <a:t>dari</a:t>
            </a:r>
            <a:r>
              <a:rPr lang="en-ID" sz="1300" dirty="0"/>
              <a:t> </a:t>
            </a:r>
            <a:r>
              <a:rPr lang="en-ID" sz="1300" dirty="0" err="1"/>
              <a:t>pemerintah</a:t>
            </a:r>
            <a:r>
              <a:rPr lang="en-ID" sz="1300" dirty="0"/>
              <a:t> yang </a:t>
            </a:r>
            <a:r>
              <a:rPr lang="en-ID" sz="1300" dirty="0" err="1"/>
              <a:t>diberikan</a:t>
            </a:r>
            <a:r>
              <a:rPr lang="en-ID" sz="1300" dirty="0"/>
              <a:t> </a:t>
            </a:r>
            <a:r>
              <a:rPr lang="en-ID" sz="1300" dirty="0" err="1"/>
              <a:t>keleluasaan</a:t>
            </a:r>
            <a:r>
              <a:rPr lang="en-ID" sz="1300" dirty="0"/>
              <a:t> </a:t>
            </a:r>
            <a:r>
              <a:rPr lang="en-ID" sz="1300" dirty="0" err="1"/>
              <a:t>untuk</a:t>
            </a:r>
            <a:r>
              <a:rPr lang="en-ID" sz="1300" dirty="0"/>
              <a:t> </a:t>
            </a:r>
            <a:r>
              <a:rPr lang="en-ID" sz="1300" dirty="0" err="1"/>
              <a:t>melaksanakan</a:t>
            </a:r>
            <a:r>
              <a:rPr lang="en-ID" sz="1300" dirty="0"/>
              <a:t> </a:t>
            </a:r>
            <a:r>
              <a:rPr lang="en-ID" sz="1300" dirty="0" err="1"/>
              <a:t>fungsi</a:t>
            </a:r>
            <a:r>
              <a:rPr lang="en-ID" sz="1300" dirty="0"/>
              <a:t> </a:t>
            </a:r>
            <a:r>
              <a:rPr lang="en-ID" sz="1300" dirty="0" err="1"/>
              <a:t>layanannya</a:t>
            </a:r>
            <a:r>
              <a:rPr lang="en-ID" sz="1300" dirty="0"/>
              <a:t> </a:t>
            </a:r>
            <a:r>
              <a:rPr lang="en-ID" sz="1300" dirty="0" err="1"/>
              <a:t>sesuai</a:t>
            </a:r>
            <a:r>
              <a:rPr lang="en-ID" sz="1300" dirty="0"/>
              <a:t> </a:t>
            </a:r>
            <a:r>
              <a:rPr lang="en-ID" sz="1300" dirty="0" err="1"/>
              <a:t>praktik</a:t>
            </a:r>
            <a:r>
              <a:rPr lang="en-ID" sz="1300" dirty="0"/>
              <a:t> </a:t>
            </a:r>
            <a:r>
              <a:rPr lang="en-ID" sz="1300" dirty="0" err="1"/>
              <a:t>bisnis</a:t>
            </a:r>
            <a:r>
              <a:rPr lang="en-ID" sz="1300" dirty="0"/>
              <a:t> yang </a:t>
            </a:r>
            <a:r>
              <a:rPr lang="en-ID" sz="1300" dirty="0" err="1"/>
              <a:t>sehat</a:t>
            </a:r>
            <a:r>
              <a:rPr lang="en-ID" sz="1300" dirty="0"/>
              <a:t>, </a:t>
            </a:r>
            <a:r>
              <a:rPr lang="en-ID" sz="1300" dirty="0" err="1"/>
              <a:t>namun</a:t>
            </a:r>
            <a:r>
              <a:rPr lang="en-ID" sz="1300" dirty="0"/>
              <a:t> </a:t>
            </a:r>
            <a:r>
              <a:rPr lang="en-ID" sz="1300" dirty="0" err="1"/>
              <a:t>tidak</a:t>
            </a:r>
            <a:r>
              <a:rPr lang="en-ID" sz="1300" dirty="0"/>
              <a:t> </a:t>
            </a:r>
            <a:r>
              <a:rPr lang="en-ID" sz="1300" dirty="0" err="1"/>
              <a:t>mengutamakan</a:t>
            </a:r>
            <a:r>
              <a:rPr lang="en-ID" sz="1300" dirty="0"/>
              <a:t> </a:t>
            </a:r>
            <a:r>
              <a:rPr lang="en-ID" sz="1300" dirty="0" err="1"/>
              <a:t>keuntungan</a:t>
            </a:r>
            <a:r>
              <a:rPr lang="en-ID" sz="13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A993DC-FD3E-4EAE-8940-23803FBDA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281" y="1794361"/>
            <a:ext cx="4020379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Fleksibilitas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D8C4D2-C36A-47B2-8EC1-DD639BCFD1CE}"/>
              </a:ext>
            </a:extLst>
          </p:cNvPr>
          <p:cNvSpPr/>
          <p:nvPr/>
        </p:nvSpPr>
        <p:spPr>
          <a:xfrm>
            <a:off x="1143001" y="1739000"/>
            <a:ext cx="990599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Perencanaan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&amp;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penganggaran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berbasis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kinerja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Pendapatannya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digunakan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secara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langsung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tanpa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harus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setor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ke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Kas Negara.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Berbelanja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secara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i="1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flexible budget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sesuai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ambang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batasnya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Tarif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layanan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BLU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ditetapkan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oleh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Menkeu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dan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dapat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didelegasikan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Pengelolaan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kas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dalam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rekening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BLU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termasuk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optimalisasinya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I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nvestasi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(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jangka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Panjang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dengan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izin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Menkeu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).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Pengelolaan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u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tang &amp;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piutang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sehubungan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dengan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penyelenggaraan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kegiatan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Dikecualikan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dari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ketentuan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pengadaan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barang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/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jasa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Pemerintah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pada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umumnya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Optimalisasiaset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Surplus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anggaran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BLU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dapat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digunakan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dalam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tahun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anggaran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berikutnya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Merekrut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pegawai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professional non-PNS.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Sistem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remunerasi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  <a:p>
            <a:pPr marL="536575" indent="-536575">
              <a:buFont typeface="Wingdings" panose="05000000000000000000" pitchFamily="2" charset="2"/>
              <a:buChar char="q"/>
            </a:pP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Penerapan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tata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kelola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 yang </a:t>
            </a:r>
            <a:r>
              <a:rPr lang="en-ID" sz="1900" dirty="0" err="1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baik</a:t>
            </a:r>
            <a:r>
              <a:rPr lang="en-ID" sz="1900" dirty="0">
                <a:solidFill>
                  <a:schemeClr val="tx1">
                    <a:lumMod val="85000"/>
                  </a:schemeClr>
                </a:solidFill>
                <a:latin typeface="Segoe UI" panose="020B0502040204020203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9C9F86-54EF-4B5E-B83C-9DBCC50D60FB}"/>
              </a:ext>
            </a:extLst>
          </p:cNvPr>
          <p:cNvSpPr/>
          <p:nvPr/>
        </p:nvSpPr>
        <p:spPr>
          <a:xfrm>
            <a:off x="1299411" y="5832428"/>
            <a:ext cx="9905998" cy="6935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ID" b="1" dirty="0" err="1">
                <a:solidFill>
                  <a:schemeClr val="bg1"/>
                </a:solidFill>
              </a:rPr>
              <a:t>Fleksibilitas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adalah</a:t>
            </a:r>
            <a:r>
              <a:rPr lang="en-ID" b="1" dirty="0">
                <a:solidFill>
                  <a:schemeClr val="bg1"/>
                </a:solidFill>
              </a:rPr>
              <a:t> </a:t>
            </a:r>
            <a:r>
              <a:rPr lang="en-ID" b="1" dirty="0" err="1">
                <a:solidFill>
                  <a:schemeClr val="bg1"/>
                </a:solidFill>
              </a:rPr>
              <a:t>alat</a:t>
            </a:r>
            <a:r>
              <a:rPr lang="en-ID" b="1" dirty="0">
                <a:solidFill>
                  <a:schemeClr val="bg1"/>
                </a:solidFill>
              </a:rPr>
              <a:t>, </a:t>
            </a:r>
            <a:r>
              <a:rPr lang="en-ID" b="1" dirty="0" err="1">
                <a:solidFill>
                  <a:schemeClr val="bg1"/>
                </a:solidFill>
              </a:rPr>
              <a:t>bukan</a:t>
            </a:r>
            <a:r>
              <a:rPr lang="en-ID" b="1" dirty="0">
                <a:solidFill>
                  <a:schemeClr val="bg1"/>
                </a:solidFill>
              </a:rPr>
              <a:t> focus/</a:t>
            </a:r>
            <a:r>
              <a:rPr lang="en-ID" b="1" dirty="0" err="1">
                <a:solidFill>
                  <a:schemeClr val="bg1"/>
                </a:solidFill>
              </a:rPr>
              <a:t>tujuan</a:t>
            </a:r>
            <a:endParaRPr lang="en-US" sz="5400" b="1" cap="none" spc="0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90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Tujuan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</a:t>
            </a:r>
            <a:b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(PMK No. 129/2020)</a:t>
            </a:r>
          </a:p>
        </p:txBody>
      </p:sp>
      <p:pic>
        <p:nvPicPr>
          <p:cNvPr id="5" name="Picture 4" descr="HANDBOOK BLU.pdf - Adobe Acrobat Reader (64-bit)">
            <a:extLst>
              <a:ext uri="{FF2B5EF4-FFF2-40B4-BE49-F238E27FC236}">
                <a16:creationId xmlns:a16="http://schemas.microsoft.com/office/drawing/2014/main" id="{48409EDB-1C53-4DE4-9D17-924B654AC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06" t="42607" r="34316" b="40325"/>
          <a:stretch/>
        </p:blipFill>
        <p:spPr>
          <a:xfrm>
            <a:off x="1177377" y="2810577"/>
            <a:ext cx="9871622" cy="250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01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38B5B0-7CE5-424D-A7E3-BDAB0641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99" y="1699591"/>
            <a:ext cx="10351026" cy="43875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B1E3571-998B-4E6D-884C-0B52D199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6546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Tahapan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Perhitungan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</a:t>
            </a:r>
            <a:endParaRPr lang="en-US" sz="2000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71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4B583D-9384-4E0D-85A8-3A928B2E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30" y="1527551"/>
            <a:ext cx="10356392" cy="47731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5396A5-7E9E-41EC-8EED-1D552D0F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06546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Komponen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</a:t>
            </a:r>
            <a:endParaRPr lang="en-US" sz="2000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0059FD-EC6C-4DEA-B644-9C8EA87EE2FE}"/>
              </a:ext>
            </a:extLst>
          </p:cNvPr>
          <p:cNvSpPr txBox="1">
            <a:spLocks/>
          </p:cNvSpPr>
          <p:nvPr/>
        </p:nvSpPr>
        <p:spPr>
          <a:xfrm>
            <a:off x="1143001" y="156850"/>
            <a:ext cx="9905998" cy="861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>
                <a:solidFill>
                  <a:schemeClr val="bg1"/>
                </a:solidFill>
                <a:latin typeface="Arial Rounded MT Bold" panose="020F0704030504030204" pitchFamily="34" charset="0"/>
              </a:rPr>
              <a:t>Komponen Remunerasi</a:t>
            </a:r>
            <a:endParaRPr lang="en-US" sz="2000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89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EE6E76-1DA2-48ED-BB61-FE4DE3963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493" y="1520688"/>
            <a:ext cx="11016561" cy="50313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E46EAA7-A049-42EF-B778-57866E6B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56242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Dasar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Hukum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</a:t>
            </a:r>
            <a:endParaRPr lang="en-US" sz="2000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041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43E371-94BF-4E89-B413-D4CE8F1A6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041" y="1375910"/>
            <a:ext cx="10340575" cy="505470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B162BAD-D6F1-4F09-AE34-57EEE4767EB5}"/>
              </a:ext>
            </a:extLst>
          </p:cNvPr>
          <p:cNvSpPr txBox="1">
            <a:spLocks/>
          </p:cNvSpPr>
          <p:nvPr/>
        </p:nvSpPr>
        <p:spPr>
          <a:xfrm>
            <a:off x="1143001" y="156850"/>
            <a:ext cx="9905998" cy="861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Skema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&amp;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Metode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Perhitungan</a:t>
            </a:r>
            <a:r>
              <a:rPr lang="en-US" sz="2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</a:t>
            </a:r>
            <a:endParaRPr lang="en-US" sz="2000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63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43609" y="1672458"/>
            <a:ext cx="9905997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Pemimpin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mengajukan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berupa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baru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perubahan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disampaikan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bentuk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dokumen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disusun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ditandatangani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Pemimpin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berupa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perubahan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memenuhi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ketentuan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minimum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jangka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waktu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capaian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kontrak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kesehatan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Pedoman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minimum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jangka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waktu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capaian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kontrak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kesehatan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diatur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Jenderal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Perbendaharaan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Menteri/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melakukan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reviu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dokumen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Pengusulan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dan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Penetapan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3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43610" y="1840757"/>
            <a:ext cx="9905997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Menteri/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menyampaikan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disertai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dokumen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telah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direviu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melakukan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disampaikan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menunjuk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suatu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Berdasarkan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pertimbangan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rekomendasi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memberikan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persetujuan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penolakan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Pertimbangan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rekomendasi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disusun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berdasarkan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hasil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kajian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Pengusulan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dan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Penetapan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7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43610" y="1672458"/>
            <a:ext cx="9905997" cy="4611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Persetujuan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ditetapkan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Keputusan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Penetapan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berupa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penetapan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kolektif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Penetapan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kolektif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berjadwal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Februari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Agustus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Penolakan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disampaikan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melalui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surat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Jenderal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Perbendaharaan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nama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berupa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bonus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prestasi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terpisah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Proses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serta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penetapan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sebagaimana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berlaku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mutatis mutandis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ketentuan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pengajuan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penetapan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Bonus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Prestasi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Pengusulan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dan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Penetapan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7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89661" y="1716675"/>
            <a:ext cx="1001267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wajib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menerapkan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konsisten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berkelanjutan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setiap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kegiatan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usahanya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seluruh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tingkatan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jenjang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berpedoman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PMK No. 129/2020,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ketentuan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perundang-undangan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Praktik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Bisnis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Sehat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mengutamakan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efisiensi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produktivitas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mengikuti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prinsip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transparansi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akuntabilitas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pertanggungjawaban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kemandirian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kewajaran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Prinsip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diatur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Lampiran IV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tidak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terpisahkan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Pemimpin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membuat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pedoman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teknis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standar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operasional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prosedur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pedoman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kerja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Dewan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Pengawas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(board manual)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dokumen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berpedoman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ketentuan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perundang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-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undangan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Praktik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Bisnis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Sehat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Pedoman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kerja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Dewan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Pengawas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menjelaskan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garis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besar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hal-hal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berkenaan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struktur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organ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dan Dewan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Pengawas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serta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proses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hubungan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antara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kedua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organ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dimaksud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Pemimpin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menunjuk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Pejabat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tingkat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bawah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Pemimpin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penanggung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jawab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penerapan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pemantauan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BLU.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Tata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Kelola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yang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Baik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0823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89661" y="1716675"/>
            <a:ext cx="100126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wajib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menyusun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laporan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setiap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akhir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buku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Muatan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laporan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sebagaimana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dimaksud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ayat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(1)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diatur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Lampiran IV PMK No. 129/2020.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wajib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menyampaikan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laporan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Menteri /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Pimpinan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Lembaga paling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lambat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6 (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enam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setelah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buku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berakhir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Laporan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wajib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dipublikasikan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laman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(website) BLU paling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lambat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6 (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enam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bulan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setelah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buku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berakhir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Penyampaian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laporan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pelaksanaan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Menteri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ditujukan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: a.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Direktur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Jenderal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Perbendaharaan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; dan b.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Kantor Wilayah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Direktorat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Jenderal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Perbendaharaan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sesuai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tempat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kedudukan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BLU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wajib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melakukan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sendiri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(self-assessment)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atas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penerapan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paling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sedikit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1 (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kali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1 (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</a:t>
            </a:r>
            <a:r>
              <a:rPr lang="en-ID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Penilaian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dan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Pelaporan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b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atas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Penerapan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Tata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Kelola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yang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Baik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17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673672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TERIMA KASIH</a:t>
            </a:r>
          </a:p>
        </p:txBody>
      </p:sp>
      <p:pic>
        <p:nvPicPr>
          <p:cNvPr id="4" name="Picture 2" descr="Hasil gambar untuk logo kemendikbud">
            <a:extLst>
              <a:ext uri="{FF2B5EF4-FFF2-40B4-BE49-F238E27FC236}">
                <a16:creationId xmlns:a16="http://schemas.microsoft.com/office/drawing/2014/main" id="{B39DCC5B-95AC-4643-A0FE-B64E5D4D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8" y="915075"/>
            <a:ext cx="1925553" cy="1925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621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58166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Statistik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</a:t>
            </a:r>
          </a:p>
        </p:txBody>
      </p:sp>
      <p:pic>
        <p:nvPicPr>
          <p:cNvPr id="4098" name="Picture 2" descr="https://blu-djpb.kemenkeu.go.id/assets/e45y1mg/2/2465d1b65e5c3e39501992ba4ef90897.png">
            <a:extLst>
              <a:ext uri="{FF2B5EF4-FFF2-40B4-BE49-F238E27FC236}">
                <a16:creationId xmlns:a16="http://schemas.microsoft.com/office/drawing/2014/main" id="{B125DE7B-7087-46DE-A289-5860DFB8E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74" y="1418746"/>
            <a:ext cx="4484511" cy="325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blu-djpb.kemenkeu.go.id/assets/e45y1mg/f/f0cca8e71b9bc7bc0fc4ded6c02e2dda.png">
            <a:extLst>
              <a:ext uri="{FF2B5EF4-FFF2-40B4-BE49-F238E27FC236}">
                <a16:creationId xmlns:a16="http://schemas.microsoft.com/office/drawing/2014/main" id="{A69C8EF9-F414-419F-A5D8-F28A279A5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17" y="1396630"/>
            <a:ext cx="4609879" cy="327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lu-djpb.kemenkeu.go.id/assets/e45y1mg/8/86c62d441d53c6bcc7f5e468fb815e63.png">
            <a:extLst>
              <a:ext uri="{FF2B5EF4-FFF2-40B4-BE49-F238E27FC236}">
                <a16:creationId xmlns:a16="http://schemas.microsoft.com/office/drawing/2014/main" id="{B5CDD1BC-6601-4D29-9C96-616A1EE5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015" y="4532613"/>
            <a:ext cx="3827970" cy="21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7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53550" y="1622097"/>
            <a:ext cx="999544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Terdapat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12 BLU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Bidang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sample dan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dianalisis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kesesuaiannya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koridor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berlaku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Sample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terdiri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4 (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empat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)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Universitas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mewakili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Pendidikan Tinggi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dibawah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Kemendikbudristek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4 (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empat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Universitas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Islam Negeri, dan 4 (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empat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Pendidikan Tinggi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Kedinasan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Umum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semua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Bidang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Pendidikan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telah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menggunakan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SOP (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Standar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Operating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Prosedur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manajemen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ada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Ada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yaitu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Balai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Pendidikan dan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Pelatihan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Pelayaran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(BP2IP)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Malahayati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Aceh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menggunakan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SOP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terkait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karena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persetujuan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penggunaan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baru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diterima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2019.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Kondisi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umum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seperti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menggambarkan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proses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terstandarisasi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tata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kelola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memberikan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transparansi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manajemen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jelas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setiap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 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SOP yang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baik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memberikan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efisiensi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,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kemudahan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pengawasan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dan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koordinasi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dilakukan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oleh BLU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500" dirty="0" err="1">
                <a:solidFill>
                  <a:srgbClr val="FF0000"/>
                </a:solidFill>
                <a:latin typeface="Roboto"/>
              </a:rPr>
              <a:t>Semua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BLU yang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diteliti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telah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melaksanakan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sesuai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dengan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koridor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telah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ditentukan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Kondisi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merefleksikan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kepatuhan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Undang-undang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berlaku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500" dirty="0" err="1">
                <a:solidFill>
                  <a:srgbClr val="FF0000"/>
                </a:solidFill>
                <a:latin typeface="Roboto"/>
              </a:rPr>
              <a:t>Secara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Umum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BLU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bidang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Pendidikan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Obyek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Penelitian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telah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menerapkan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pola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Grading dan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kontrak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kinerja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untuk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perhitungan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rgbClr val="FF0000"/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Meskipun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demikian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terdapat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beberapa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sepenuhnya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menggunakan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Grading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karena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terhambatnya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beberapa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sistem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misalnya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pegawai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Rumah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Sakit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bawah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pengelolaan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UIN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Syarif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Hidayatullah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Jakarta, dan Grading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kurang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proporsional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capaian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kondisi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ditemukan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Politeknik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Ilmu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Pelayaran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Semarang. Di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lain, juga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terdapat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Kontrak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diturunkan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bawahannya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jelas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>
                <a:solidFill>
                  <a:srgbClr val="FF0000"/>
                </a:solidFill>
                <a:latin typeface="Roboto"/>
              </a:rPr>
              <a:t>(UNY)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Target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kontrak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menantang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(UIN Jambi), dan target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masih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berbasis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aktivitas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Politeknik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Ilmu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Pelayaran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Semarang).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Berbagai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kondisi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perlu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perhatian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agar grading dan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kontrak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efektif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diterapkan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seluruh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bidang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5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15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Indonesia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Hasil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Monev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2019 </a:t>
            </a:r>
            <a:b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(</a:t>
            </a:r>
            <a:r>
              <a:rPr lang="en-US" sz="1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: </a:t>
            </a:r>
            <a:r>
              <a:rPr lang="en-US" sz="1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Direktorat</a:t>
            </a: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PPK-BLU)</a:t>
            </a:r>
          </a:p>
        </p:txBody>
      </p:sp>
    </p:spTree>
    <p:extLst>
      <p:ext uri="{BB962C8B-B14F-4D97-AF65-F5344CB8AC3E}">
        <p14:creationId xmlns:p14="http://schemas.microsoft.com/office/powerpoint/2010/main" val="3252200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63489" y="1900393"/>
            <a:ext cx="99059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rgbClr val="FF0000"/>
                </a:solidFill>
                <a:latin typeface="Roboto"/>
              </a:rPr>
              <a:t>Penggunaan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IT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dalam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sistem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juga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belum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sepenuhnya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digunakan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Terdapat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50%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6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12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obyek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penelitian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menggunakan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IT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sistem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Hal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menggambarkan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modernisasi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sistem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pada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bidang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Padahal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modernisasi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penggunaan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IT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adalah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salah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syarat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mengakselerasi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sistem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lebih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modern.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perlu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responsif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adaptif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perubahan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teknologi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karena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posisinya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wakil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pemerintah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organisasi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berbentuk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ala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bisnis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korporasi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>
                <a:solidFill>
                  <a:srgbClr val="FF0000"/>
                </a:solidFill>
                <a:latin typeface="Roboto"/>
              </a:rPr>
              <a:t>Dari 12 BLU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pendidikan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obyek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penelitian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hanya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terdapat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2 BLU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yaitu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Universitas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Negeri Surabaya dan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Universitas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Negeri Semarang yang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telah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menggunakan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Sistem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Single Salary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Artinya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terdapat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83% BLU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menggunakan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Single Salary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mekanisme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diterapkan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Kondisi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merefleksikan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implementasi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sistem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pintu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Masih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banyak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honor-honor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selain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diterima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pegawai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seperti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Honor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pengantar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SPM,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Pengambil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SP2D,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teknis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penyusunan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anggaran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direktur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wakil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direktur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honor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penyunting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jurnal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honor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perangkat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pembantu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pengelola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administrasi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Negara dan lain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umum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sistem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di BLU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memberikan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kepuasan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terhadap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pegawai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dan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mampu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meningkatkan</a:t>
            </a:r>
            <a:r>
              <a:rPr lang="en-ID" sz="16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rgbClr val="FF0000"/>
                </a:solidFill>
                <a:latin typeface="Roboto"/>
              </a:rPr>
              <a:t>kinerja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Meskipun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demikian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terdapat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2 (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dua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) BLU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merasa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puas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akibat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rendahnya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jumlah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diterima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apabila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dibandingkan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Tunjangan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diterima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pegawai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lain di Kementerian / Lembaga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sama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  <a:endParaRPr lang="en-ID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Hasil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Monev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2019 </a:t>
            </a:r>
            <a:b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(</a:t>
            </a:r>
            <a:r>
              <a:rPr lang="en-US" sz="1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Sumber</a:t>
            </a: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: </a:t>
            </a:r>
            <a:r>
              <a:rPr lang="en-US" sz="1800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Direktorat</a:t>
            </a:r>
            <a:r>
              <a:rPr lang="en-US" sz="1800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PK-BLU)</a:t>
            </a:r>
          </a:p>
        </p:txBody>
      </p:sp>
    </p:spTree>
    <p:extLst>
      <p:ext uri="{BB962C8B-B14F-4D97-AF65-F5344CB8AC3E}">
        <p14:creationId xmlns:p14="http://schemas.microsoft.com/office/powerpoint/2010/main" val="25611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143002" y="2178688"/>
            <a:ext cx="99059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Kategori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di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dua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variabel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yaitu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b="1" u="sng" dirty="0" err="1">
                <a:solidFill>
                  <a:srgbClr val="FF0000"/>
                </a:solidFill>
                <a:latin typeface="Roboto"/>
              </a:rPr>
              <a:t>Aspek</a:t>
            </a:r>
            <a:r>
              <a:rPr lang="en-ID" sz="2800" b="1" u="sng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b="1" u="sng" dirty="0" err="1">
                <a:solidFill>
                  <a:srgbClr val="FF0000"/>
                </a:solidFill>
                <a:latin typeface="Roboto"/>
              </a:rPr>
              <a:t>Keuangan</a:t>
            </a:r>
            <a:r>
              <a:rPr lang="en-ID" sz="2800" b="1" u="sng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dan </a:t>
            </a:r>
            <a:r>
              <a:rPr lang="en-ID" sz="2800" b="1" u="sng" dirty="0" err="1">
                <a:solidFill>
                  <a:srgbClr val="FF0000"/>
                </a:solidFill>
                <a:latin typeface="Roboto"/>
              </a:rPr>
              <a:t>Aspek</a:t>
            </a:r>
            <a:r>
              <a:rPr lang="en-ID" sz="2800" b="1" u="sng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b="1" u="sng" dirty="0" err="1">
                <a:solidFill>
                  <a:srgbClr val="FF0000"/>
                </a:solidFill>
                <a:latin typeface="Roboto"/>
              </a:rPr>
              <a:t>Pelayanan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D" sz="2800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Aspek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terdiri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Kenaikan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Pendapatan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BLU,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Perbandingan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Target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Dengan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Realisasi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Pendapatan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BLU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dan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Realisasi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Belanja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BLU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ID" sz="2800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Aspek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Layanan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diukur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Indeks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Kepuasan</a:t>
            </a:r>
            <a:r>
              <a:rPr lang="en-ID" sz="2800" dirty="0">
                <a:solidFill>
                  <a:srgbClr val="FF0000"/>
                </a:solidFill>
                <a:latin typeface="Roboto"/>
              </a:rPr>
              <a:t> Masyarakat 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dan </a:t>
            </a:r>
            <a:r>
              <a:rPr lang="en-ID" sz="2800" dirty="0" err="1">
                <a:solidFill>
                  <a:srgbClr val="FF0000"/>
                </a:solidFill>
                <a:latin typeface="Roboto"/>
              </a:rPr>
              <a:t>Akreditasi</a:t>
            </a:r>
            <a:r>
              <a:rPr lang="en-ID" sz="28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  <a:endParaRPr lang="en-ID" sz="28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Aspek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Kinerja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BLU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Bidang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Pendidikan</a:t>
            </a:r>
          </a:p>
        </p:txBody>
      </p:sp>
    </p:spTree>
    <p:extLst>
      <p:ext uri="{BB962C8B-B14F-4D97-AF65-F5344CB8AC3E}">
        <p14:creationId xmlns:p14="http://schemas.microsoft.com/office/powerpoint/2010/main" val="16743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143001" y="1751306"/>
            <a:ext cx="99059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Pertumbuhan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Pendapatan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unit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entitas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ala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bisnis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kenaikan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pendapatan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adalah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cermin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dari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Meskipun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demikian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pendapatan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BLU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bukan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menjadi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indikator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utama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dalam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menilai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kinerja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BLU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laiknya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korporasi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,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tetapi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lebih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kepada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tujuan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umum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BLU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yaitu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menyejahterakan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masyarakat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dan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mencerdaskan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bangsa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BLU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menggunakan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prinsip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b="1" dirty="0">
                <a:solidFill>
                  <a:srgbClr val="FF0000"/>
                </a:solidFill>
                <a:latin typeface="Roboto"/>
              </a:rPr>
              <a:t>not for profit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mengelola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sehat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ditandai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kenaikan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pendapatan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BLU,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salah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satu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indikator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kontrak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dimiliki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BLU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memberikan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optimalisasi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pelayanan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masyarakat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Pertumbuhan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pendapatan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BLU 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juga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memberikan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ruang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rgbClr val="FF0000"/>
                </a:solidFill>
                <a:latin typeface="Roboto"/>
              </a:rPr>
              <a:t>fiskal</a:t>
            </a:r>
            <a:r>
              <a:rPr lang="en-ID" sz="2400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manajemen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Pendapatan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tinggi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dapat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digunakan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belanja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efektif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bagi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kegiatan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BLU,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termasuk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mendanai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diberikan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kepada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para </a:t>
            </a:r>
            <a:r>
              <a:rPr lang="en-ID" sz="24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pegawai</a:t>
            </a:r>
            <a:r>
              <a:rPr lang="en-ID" sz="24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Aspek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Keuangan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8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Definisi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RemunerasiSumber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: (OMSPAN : 2019)</a:t>
            </a:r>
            <a:b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</a:b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48E665-4723-403F-A6D6-90DE6060D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823760"/>
              </p:ext>
            </p:extLst>
          </p:nvPr>
        </p:nvGraphicFramePr>
        <p:xfrm>
          <a:off x="2334889" y="1896178"/>
          <a:ext cx="7713887" cy="4709604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645243">
                  <a:extLst>
                    <a:ext uri="{9D8B030D-6E8A-4147-A177-3AD203B41FA5}">
                      <a16:colId xmlns:a16="http://schemas.microsoft.com/office/drawing/2014/main" val="1369703938"/>
                    </a:ext>
                  </a:extLst>
                </a:gridCol>
                <a:gridCol w="2440312">
                  <a:extLst>
                    <a:ext uri="{9D8B030D-6E8A-4147-A177-3AD203B41FA5}">
                      <a16:colId xmlns:a16="http://schemas.microsoft.com/office/drawing/2014/main" val="3248181399"/>
                    </a:ext>
                  </a:extLst>
                </a:gridCol>
                <a:gridCol w="1933410">
                  <a:extLst>
                    <a:ext uri="{9D8B030D-6E8A-4147-A177-3AD203B41FA5}">
                      <a16:colId xmlns:a16="http://schemas.microsoft.com/office/drawing/2014/main" val="3769410810"/>
                    </a:ext>
                  </a:extLst>
                </a:gridCol>
                <a:gridCol w="1756116">
                  <a:extLst>
                    <a:ext uri="{9D8B030D-6E8A-4147-A177-3AD203B41FA5}">
                      <a16:colId xmlns:a16="http://schemas.microsoft.com/office/drawing/2014/main" val="641711915"/>
                    </a:ext>
                  </a:extLst>
                </a:gridCol>
                <a:gridCol w="938806">
                  <a:extLst>
                    <a:ext uri="{9D8B030D-6E8A-4147-A177-3AD203B41FA5}">
                      <a16:colId xmlns:a16="http://schemas.microsoft.com/office/drawing/2014/main" val="1359102339"/>
                    </a:ext>
                  </a:extLst>
                </a:gridCol>
              </a:tblGrid>
              <a:tr h="228752">
                <a:tc rowSpan="2">
                  <a:txBody>
                    <a:bodyPr/>
                    <a:lstStyle/>
                    <a:p>
                      <a:pPr algn="ctr"/>
                      <a:r>
                        <a:rPr lang="en-ID" sz="1500" b="1" dirty="0">
                          <a:effectLst/>
                        </a:rPr>
                        <a:t>No</a:t>
                      </a:r>
                    </a:p>
                  </a:txBody>
                  <a:tcPr marL="42219" marR="42219" marT="21109" marB="2110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D" sz="1500" b="1" dirty="0">
                          <a:effectLst/>
                        </a:rPr>
                        <a:t>Nama BLU</a:t>
                      </a:r>
                    </a:p>
                  </a:txBody>
                  <a:tcPr marL="42219" marR="42219" marT="21109" marB="2110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D" sz="1500" b="1" dirty="0" err="1">
                          <a:effectLst/>
                        </a:rPr>
                        <a:t>Realisasi</a:t>
                      </a:r>
                      <a:r>
                        <a:rPr lang="en-ID" sz="1500" b="1" dirty="0">
                          <a:effectLst/>
                        </a:rPr>
                        <a:t> </a:t>
                      </a:r>
                      <a:r>
                        <a:rPr lang="en-ID" sz="1500" b="1" dirty="0" err="1">
                          <a:effectLst/>
                        </a:rPr>
                        <a:t>Pendapatan</a:t>
                      </a:r>
                      <a:endParaRPr lang="en-ID" sz="1500" b="1" dirty="0">
                        <a:effectLst/>
                      </a:endParaRPr>
                    </a:p>
                  </a:txBody>
                  <a:tcPr marL="42219" marR="42219" marT="21109" marB="2110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D" sz="1500" b="1" dirty="0">
                          <a:effectLst/>
                        </a:rPr>
                        <a:t>Growth</a:t>
                      </a:r>
                    </a:p>
                  </a:txBody>
                  <a:tcPr marL="42219" marR="42219" marT="21109" marB="2110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9470"/>
                  </a:ext>
                </a:extLst>
              </a:tr>
              <a:tr h="228752"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>
                          <a:effectLst/>
                        </a:rPr>
                        <a:t>2017</a:t>
                      </a:r>
                    </a:p>
                  </a:txBody>
                  <a:tcPr marL="42219" marR="42219" marT="21109" marB="2110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1500" b="1" dirty="0">
                          <a:effectLst/>
                        </a:rPr>
                        <a:t>2018</a:t>
                      </a:r>
                    </a:p>
                  </a:txBody>
                  <a:tcPr marL="42219" marR="42219" marT="21109" marB="21109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D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0279757"/>
                  </a:ext>
                </a:extLst>
              </a:tr>
              <a:tr h="400315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Negeri Semarang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 dirty="0">
                          <a:effectLst/>
                        </a:rPr>
                        <a:t>299.707.902.235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378.372.783.589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 dirty="0">
                          <a:effectLst/>
                        </a:rPr>
                        <a:t>26%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2339011713"/>
                  </a:ext>
                </a:extLst>
              </a:tr>
              <a:tr h="400315">
                <a:tc>
                  <a:txBody>
                    <a:bodyPr/>
                    <a:lstStyle/>
                    <a:p>
                      <a:r>
                        <a:rPr lang="en-ID" sz="1500" dirty="0">
                          <a:effectLst/>
                        </a:rPr>
                        <a:t>2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Negeri Surabaya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260.396.334.799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273.836.363.893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5%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2789729294"/>
                  </a:ext>
                </a:extLst>
              </a:tr>
              <a:tr h="400315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3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Sebelas Maret Surakarta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228.594.840.166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251334468419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10%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676679115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4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Univ. Bengkulu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141.178.011.694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155.785.417.079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10%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64603643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5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Jakarta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 dirty="0">
                          <a:effectLst/>
                        </a:rPr>
                        <a:t>218.003.596.698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243.171.502.625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12%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3154442037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6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Jambi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30.101.528.716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42.852.454.104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42%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4038749493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7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Riau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104.098.574.038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113.390.508.046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9%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1794149244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8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UIN Medan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70.503.462.922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103.000.000.000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46%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3507154658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BP3IP Jakarta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93.858.762.422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79.026.765.549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-16%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2709708788"/>
                  </a:ext>
                </a:extLst>
              </a:tr>
              <a:tr h="228752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10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PIP Semarang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114.648.679.972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107.065.353.420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-7%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2403285076"/>
                  </a:ext>
                </a:extLst>
              </a:tr>
              <a:tr h="400315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11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Poltekkes Bengkulu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18.914.513.369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23.696.773.393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25%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3885743266"/>
                  </a:ext>
                </a:extLst>
              </a:tr>
              <a:tr h="571879"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12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r>
                        <a:rPr lang="en-ID" sz="1500">
                          <a:effectLst/>
                        </a:rPr>
                        <a:t>BP2IP Malahayati Aceh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21.436.708.294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>
                          <a:effectLst/>
                        </a:rPr>
                        <a:t>24.169.800.087</a:t>
                      </a:r>
                    </a:p>
                  </a:txBody>
                  <a:tcPr marL="42219" marR="42219" marT="21109" marB="21109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D" sz="1500" dirty="0">
                          <a:effectLst/>
                        </a:rPr>
                        <a:t>13%</a:t>
                      </a:r>
                    </a:p>
                  </a:txBody>
                  <a:tcPr marL="42219" marR="42219" marT="21109" marB="21109" anchor="ctr"/>
                </a:tc>
                <a:extLst>
                  <a:ext uri="{0D108BD9-81ED-4DB2-BD59-A6C34878D82A}">
                    <a16:rowId xmlns:a16="http://schemas.microsoft.com/office/drawing/2014/main" val="34867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85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D79E5C-0B6A-4E3B-B628-1BA1C0319D19}"/>
              </a:ext>
            </a:extLst>
          </p:cNvPr>
          <p:cNvSpPr/>
          <p:nvPr/>
        </p:nvSpPr>
        <p:spPr>
          <a:xfrm>
            <a:off x="1068404" y="2178688"/>
            <a:ext cx="1010652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D" sz="1600" b="1" dirty="0" err="1">
                <a:solidFill>
                  <a:srgbClr val="FF0000"/>
                </a:solidFill>
                <a:latin typeface="Roboto"/>
              </a:rPr>
              <a:t>Indeks</a:t>
            </a:r>
            <a:r>
              <a:rPr lang="en-ID" sz="1600" b="1" dirty="0">
                <a:solidFill>
                  <a:srgbClr val="FF0000"/>
                </a:solidFill>
                <a:latin typeface="Roboto"/>
              </a:rPr>
              <a:t> </a:t>
            </a:r>
            <a:r>
              <a:rPr lang="en-ID" sz="1600" b="1" dirty="0" err="1">
                <a:solidFill>
                  <a:srgbClr val="FF0000"/>
                </a:solidFill>
                <a:latin typeface="Roboto"/>
              </a:rPr>
              <a:t>Kepuasan</a:t>
            </a:r>
            <a:r>
              <a:rPr lang="en-ID" sz="1600" b="1" dirty="0">
                <a:solidFill>
                  <a:srgbClr val="FF0000"/>
                </a:solidFill>
                <a:latin typeface="Roboto"/>
              </a:rPr>
              <a:t> Masyarakat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Melihat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Aspek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peneliti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melakukan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pendekatan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melalui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nilai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Indeks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Kepuasan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Masyarakat (IKM).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Indeks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Kepuasan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Masyarakat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adalah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pengukuran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kepuasan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masyarakat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dilaksanakan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di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lokasi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layanan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sesuai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metode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ketentuan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sebagaimana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diatur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peraturan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Menpan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RB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Nomor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16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2014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tentang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Pedoman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Survei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Kepuasan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Masyarakat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Penyelenggaraan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Publik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atau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sesuai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pedoman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umum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ditetapkan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menteri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teknis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/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pemimpin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Dua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kategori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tersebut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dianalisis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kualitatif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mengetahui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kebijakan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remunerasi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umum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dalam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bidang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600" dirty="0">
              <a:solidFill>
                <a:schemeClr val="tx1">
                  <a:lumMod val="75000"/>
                </a:schemeClr>
              </a:solidFill>
              <a:latin typeface="Roboto"/>
            </a:endParaRPr>
          </a:p>
          <a:p>
            <a:pPr algn="just"/>
            <a:r>
              <a:rPr lang="en-ID" sz="1600" b="1" dirty="0" err="1">
                <a:solidFill>
                  <a:srgbClr val="FF0000"/>
                </a:solidFill>
                <a:latin typeface="Roboto"/>
              </a:rPr>
              <a:t>Akreditasi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menurut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Undang-Undang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Nomor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12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Tahun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2012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tentang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Pendidikan Tinggi,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Akreditasi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merupakan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kegiatan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penilaian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sesuai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dengan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kriteria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telah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ditetapkan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berdasarkan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Standar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Nasional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Pendidikan Tinggi.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Akreditasi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Perguruan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Tinggi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dilakukan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Badan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Akreditasi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Nasional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Perguruan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Tinggi.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Akreditasi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alat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ukur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mutu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pendidikan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tinggi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BLU. Hal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acuan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peneliti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untuk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menganalisis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pelayanan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dimiliki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oleh BLU.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Berdasarkan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hasil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monitoring 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evaluasi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Direktorat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Pembinaan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Pengelolaan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Badan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Layanan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Umum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(PPKBLU)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terhadap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Bidang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Pendidikan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menjadi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sampling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penelitian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ini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,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menunjukan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secara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rata-rata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kinerja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non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keuangan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BLU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sudah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menunjukan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hasil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 yang </a:t>
            </a:r>
            <a:r>
              <a:rPr lang="en-ID" sz="1600" dirty="0" err="1">
                <a:solidFill>
                  <a:schemeClr val="tx1">
                    <a:lumMod val="75000"/>
                  </a:schemeClr>
                </a:solidFill>
                <a:latin typeface="Roboto"/>
              </a:rPr>
              <a:t>baik</a:t>
            </a:r>
            <a:r>
              <a:rPr lang="en-ID" sz="1600" dirty="0">
                <a:solidFill>
                  <a:schemeClr val="tx1">
                    <a:lumMod val="75000"/>
                  </a:schemeClr>
                </a:solidFill>
                <a:latin typeface="Roboto"/>
              </a:rPr>
              <a:t>.</a:t>
            </a:r>
            <a:endParaRPr lang="en-ID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AABA4AD-2A75-4DC0-A4AB-F0F91DC0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74023"/>
            <a:ext cx="9905998" cy="86139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Aspek</a:t>
            </a:r>
            <a:r>
              <a:rPr lang="en-US" b="1" cap="none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b="1" cap="none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Layanan</a:t>
            </a:r>
            <a:endParaRPr lang="en-US" b="1" cap="none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497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4869</TotalTime>
  <Words>2770</Words>
  <Application>Microsoft Office PowerPoint</Application>
  <PresentationFormat>Widescreen</PresentationFormat>
  <Paragraphs>245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Rounded MT Bold</vt:lpstr>
      <vt:lpstr>Century Gothic</vt:lpstr>
      <vt:lpstr>Lato</vt:lpstr>
      <vt:lpstr>Roboto</vt:lpstr>
      <vt:lpstr>Segoe UI</vt:lpstr>
      <vt:lpstr>Wingdings</vt:lpstr>
      <vt:lpstr>Mesh</vt:lpstr>
      <vt:lpstr>Transparansi dan Akuntabilitas Remunerasi pada PTN BH/BLU</vt:lpstr>
      <vt:lpstr>Dasar Hukum Remunerasi</vt:lpstr>
      <vt:lpstr>Statistik BLU</vt:lpstr>
      <vt:lpstr>Hasil Monev BLU 2019  (Sumber : Direktorat PPK-BLU)</vt:lpstr>
      <vt:lpstr>Hasil Monev BLU 2019  (Sumber : Direktorat PK-BLU)</vt:lpstr>
      <vt:lpstr>Aspek Kinerja BLU Bidang Pendidikan</vt:lpstr>
      <vt:lpstr>Aspek Keuangan</vt:lpstr>
      <vt:lpstr>Definisi RemunerasiSumber : (OMSPAN : 2019) </vt:lpstr>
      <vt:lpstr>Aspek Layanan</vt:lpstr>
      <vt:lpstr>Hasil Monitoring dan Evaluasi (2019) </vt:lpstr>
      <vt:lpstr>Saran hasil Monitoring dan Evaluasi (2019) </vt:lpstr>
      <vt:lpstr>Kategorisasi BLU Bidang Pendidikan</vt:lpstr>
      <vt:lpstr>Definisi Remunerasi</vt:lpstr>
      <vt:lpstr>Pertimbangan Komponen Sistem Remunerasi </vt:lpstr>
      <vt:lpstr>Perbandingan Autonomous Agency (Sampel)</vt:lpstr>
      <vt:lpstr>Fleksibilitas BLU</vt:lpstr>
      <vt:lpstr>Tujuan BLU  (PMK No. 129/2020)</vt:lpstr>
      <vt:lpstr>Tahapan Perhitungan Remunerasi BLU</vt:lpstr>
      <vt:lpstr>Komponen Remunerasi</vt:lpstr>
      <vt:lpstr>PowerPoint Presentation</vt:lpstr>
      <vt:lpstr>Pengusulan dan Penetapan</vt:lpstr>
      <vt:lpstr>Pengusulan dan Penetapan</vt:lpstr>
      <vt:lpstr>Pengusulan dan Penetapan</vt:lpstr>
      <vt:lpstr>Tata Kelola BLU yang Baik</vt:lpstr>
      <vt:lpstr>Penilaian dan Pelaporan  atas Penerapan Tata Kelola BLU yang Baik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ENTRY MEETING  PEMERIKSAAN LAPORAN KEUANGAN  KEMENRISTEKDIKTI TA. 2016</dc:title>
  <dc:creator>Yuniati</dc:creator>
  <cp:lastModifiedBy>HP</cp:lastModifiedBy>
  <cp:revision>118</cp:revision>
  <dcterms:created xsi:type="dcterms:W3CDTF">2017-01-25T14:31:54Z</dcterms:created>
  <dcterms:modified xsi:type="dcterms:W3CDTF">2022-11-10T12:58:44Z</dcterms:modified>
</cp:coreProperties>
</file>